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5" r:id="rId2"/>
    <p:sldMasterId id="2147483736" r:id="rId3"/>
    <p:sldMasterId id="2147483737" r:id="rId4"/>
    <p:sldMasterId id="2147483738" r:id="rId5"/>
  </p:sldMasterIdLst>
  <p:notesMasterIdLst>
    <p:notesMasterId r:id="rId68"/>
  </p:notesMasterIdLst>
  <p:sldIdLst>
    <p:sldId id="256" r:id="rId6"/>
    <p:sldId id="258" r:id="rId7"/>
    <p:sldId id="259" r:id="rId8"/>
    <p:sldId id="260" r:id="rId9"/>
    <p:sldId id="261" r:id="rId10"/>
    <p:sldId id="306" r:id="rId11"/>
    <p:sldId id="262" r:id="rId12"/>
    <p:sldId id="307" r:id="rId13"/>
    <p:sldId id="308" r:id="rId14"/>
    <p:sldId id="314" r:id="rId15"/>
    <p:sldId id="310" r:id="rId16"/>
    <p:sldId id="263" r:id="rId17"/>
    <p:sldId id="309" r:id="rId18"/>
    <p:sldId id="312" r:id="rId19"/>
    <p:sldId id="316" r:id="rId20"/>
    <p:sldId id="315" r:id="rId21"/>
    <p:sldId id="311" r:id="rId22"/>
    <p:sldId id="313" r:id="rId23"/>
    <p:sldId id="317" r:id="rId24"/>
    <p:sldId id="318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</p:sldIdLst>
  <p:sldSz cx="9144000" cy="5143500" type="screen16x9"/>
  <p:notesSz cx="6858000" cy="9144000"/>
  <p:embeddedFontLst>
    <p:embeddedFont>
      <p:font typeface="Roboto Medium" panose="020B0604020202020204" charset="0"/>
      <p:regular r:id="rId69"/>
      <p:bold r:id="rId70"/>
      <p:italic r:id="rId71"/>
      <p:boldItalic r:id="rId72"/>
    </p:embeddedFont>
    <p:embeddedFont>
      <p:font typeface="Trebuchet MS" panose="020B0603020202020204" pitchFamily="34" charset="0"/>
      <p:regular r:id="rId73"/>
      <p:bold r:id="rId74"/>
      <p:italic r:id="rId75"/>
      <p:boldItalic r:id="rId76"/>
    </p:embeddedFont>
    <p:embeddedFont>
      <p:font typeface="Roboto" panose="020B0604020202020204" charset="0"/>
      <p:regular r:id="rId77"/>
      <p:bold r:id="rId78"/>
      <p:italic r:id="rId79"/>
      <p:boldItalic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022359-1B88-4BE7-8C93-8AE75C6D6208}">
          <p14:sldIdLst>
            <p14:sldId id="256"/>
            <p14:sldId id="258"/>
            <p14:sldId id="259"/>
            <p14:sldId id="260"/>
            <p14:sldId id="261"/>
            <p14:sldId id="306"/>
          </p14:sldIdLst>
        </p14:section>
        <p14:section name="Раздел без заголовка" id="{8ADF0E69-D7C1-4AAC-8361-6035E0E796E4}">
          <p14:sldIdLst>
            <p14:sldId id="262"/>
            <p14:sldId id="307"/>
            <p14:sldId id="308"/>
            <p14:sldId id="314"/>
            <p14:sldId id="310"/>
            <p14:sldId id="263"/>
            <p14:sldId id="309"/>
            <p14:sldId id="312"/>
            <p14:sldId id="316"/>
            <p14:sldId id="315"/>
            <p14:sldId id="311"/>
            <p14:sldId id="313"/>
            <p14:sldId id="317"/>
            <p14:sldId id="318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pos="5556" userDrawn="1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758" userDrawn="1">
          <p15:clr>
            <a:srgbClr val="747775"/>
          </p15:clr>
        </p15:guide>
        <p15:guide id="6" pos="2835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7e6a79e6fb00f9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1567A6-6262-4ECB-B273-E3418DF71D4E}">
  <a:tblStyle styleId="{CB1567A6-6262-4ECB-B273-E3418DF71D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198" y="-48"/>
      </p:cViewPr>
      <p:guideLst>
        <p:guide pos="5556"/>
        <p:guide pos="397"/>
        <p:guide orient="horz" pos="3240"/>
        <p:guide orient="horz"/>
        <p:guide orient="horz" pos="758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8.fntdata"/><Relationship Id="rId7" Type="http://schemas.openxmlformats.org/officeDocument/2006/relationships/slide" Target="slides/slide2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font" Target="fonts/font14.fntdata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759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14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774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070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683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862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323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561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16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55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18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01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.png"/><Relationship Id="rId21" Type="http://schemas.openxmlformats.org/officeDocument/2006/relationships/image" Target="../media/image52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63" Type="http://schemas.openxmlformats.org/officeDocument/2006/relationships/image" Target="../media/image93.png"/><Relationship Id="rId68" Type="http://schemas.openxmlformats.org/officeDocument/2006/relationships/image" Target="../media/image9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8.png"/><Relationship Id="rId29" Type="http://schemas.openxmlformats.org/officeDocument/2006/relationships/image" Target="../media/image59.png"/><Relationship Id="rId11" Type="http://schemas.openxmlformats.org/officeDocument/2006/relationships/image" Target="../media/image43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66" Type="http://schemas.openxmlformats.org/officeDocument/2006/relationships/image" Target="../media/image96.png"/><Relationship Id="rId5" Type="http://schemas.openxmlformats.org/officeDocument/2006/relationships/image" Target="../media/image34.png"/><Relationship Id="rId61" Type="http://schemas.openxmlformats.org/officeDocument/2006/relationships/image" Target="../media/image91.png"/><Relationship Id="rId19" Type="http://schemas.openxmlformats.org/officeDocument/2006/relationships/image" Target="../media/image51.png"/><Relationship Id="rId14" Type="http://schemas.openxmlformats.org/officeDocument/2006/relationships/image" Target="../media/image46.png"/><Relationship Id="rId22" Type="http://schemas.openxmlformats.org/officeDocument/2006/relationships/image" Target="../media/image53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64" Type="http://schemas.openxmlformats.org/officeDocument/2006/relationships/image" Target="../media/image94.png"/><Relationship Id="rId69" Type="http://schemas.openxmlformats.org/officeDocument/2006/relationships/image" Target="../media/image99.png"/><Relationship Id="rId8" Type="http://schemas.openxmlformats.org/officeDocument/2006/relationships/image" Target="../media/image40.png"/><Relationship Id="rId51" Type="http://schemas.openxmlformats.org/officeDocument/2006/relationships/image" Target="../media/image81.png"/><Relationship Id="rId72" Type="http://schemas.openxmlformats.org/officeDocument/2006/relationships/image" Target="../media/image102.png"/><Relationship Id="rId3" Type="http://schemas.openxmlformats.org/officeDocument/2006/relationships/image" Target="../media/image36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89.png"/><Relationship Id="rId67" Type="http://schemas.openxmlformats.org/officeDocument/2006/relationships/image" Target="../media/image97.png"/><Relationship Id="rId20" Type="http://schemas.openxmlformats.org/officeDocument/2006/relationships/image" Target="../media/image35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62" Type="http://schemas.openxmlformats.org/officeDocument/2006/relationships/image" Target="../media/image92.png"/><Relationship Id="rId70" Type="http://schemas.openxmlformats.org/officeDocument/2006/relationships/image" Target="../media/image10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3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57" Type="http://schemas.openxmlformats.org/officeDocument/2006/relationships/image" Target="../media/image87.png"/><Relationship Id="rId10" Type="http://schemas.openxmlformats.org/officeDocument/2006/relationships/image" Target="../media/image42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60" Type="http://schemas.openxmlformats.org/officeDocument/2006/relationships/image" Target="../media/image90.png"/><Relationship Id="rId65" Type="http://schemas.openxmlformats.org/officeDocument/2006/relationships/image" Target="../media/image95.png"/><Relationship Id="rId73" Type="http://schemas.openxmlformats.org/officeDocument/2006/relationships/image" Target="../media/image103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9" Type="http://schemas.openxmlformats.org/officeDocument/2006/relationships/image" Target="../media/image69.png"/><Relationship Id="rId34" Type="http://schemas.openxmlformats.org/officeDocument/2006/relationships/image" Target="../media/image64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7" Type="http://schemas.openxmlformats.org/officeDocument/2006/relationships/image" Target="../media/image39.png"/><Relationship Id="rId71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2.png"/><Relationship Id="rId3" Type="http://schemas.openxmlformats.org/officeDocument/2006/relationships/image" Target="../media/image104.png"/><Relationship Id="rId7" Type="http://schemas.openxmlformats.org/officeDocument/2006/relationships/image" Target="../media/image1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7.pn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5" Type="http://schemas.openxmlformats.org/officeDocument/2006/relationships/image" Target="../media/image114.png"/><Relationship Id="rId10" Type="http://schemas.openxmlformats.org/officeDocument/2006/relationships/image" Target="../media/image17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habr.com/ru/companies/rosatom/articles/841842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habr.com/ru/companies/rosatom/articles/841842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1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8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.png"/><Relationship Id="rId21" Type="http://schemas.openxmlformats.org/officeDocument/2006/relationships/image" Target="../media/image52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63" Type="http://schemas.openxmlformats.org/officeDocument/2006/relationships/image" Target="../media/image93.png"/><Relationship Id="rId68" Type="http://schemas.openxmlformats.org/officeDocument/2006/relationships/image" Target="../media/image98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48.png"/><Relationship Id="rId29" Type="http://schemas.openxmlformats.org/officeDocument/2006/relationships/image" Target="../media/image59.png"/><Relationship Id="rId11" Type="http://schemas.openxmlformats.org/officeDocument/2006/relationships/image" Target="../media/image43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66" Type="http://schemas.openxmlformats.org/officeDocument/2006/relationships/image" Target="../media/image96.png"/><Relationship Id="rId74" Type="http://schemas.openxmlformats.org/officeDocument/2006/relationships/image" Target="../media/image122.png"/><Relationship Id="rId5" Type="http://schemas.openxmlformats.org/officeDocument/2006/relationships/image" Target="../media/image34.png"/><Relationship Id="rId61" Type="http://schemas.openxmlformats.org/officeDocument/2006/relationships/image" Target="../media/image91.png"/><Relationship Id="rId19" Type="http://schemas.openxmlformats.org/officeDocument/2006/relationships/image" Target="../media/image51.png"/><Relationship Id="rId14" Type="http://schemas.openxmlformats.org/officeDocument/2006/relationships/image" Target="../media/image46.png"/><Relationship Id="rId22" Type="http://schemas.openxmlformats.org/officeDocument/2006/relationships/image" Target="../media/image53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64" Type="http://schemas.openxmlformats.org/officeDocument/2006/relationships/image" Target="../media/image94.png"/><Relationship Id="rId69" Type="http://schemas.openxmlformats.org/officeDocument/2006/relationships/image" Target="../media/image99.png"/><Relationship Id="rId8" Type="http://schemas.openxmlformats.org/officeDocument/2006/relationships/image" Target="../media/image40.png"/><Relationship Id="rId51" Type="http://schemas.openxmlformats.org/officeDocument/2006/relationships/image" Target="../media/image81.png"/><Relationship Id="rId72" Type="http://schemas.openxmlformats.org/officeDocument/2006/relationships/image" Target="../media/image102.png"/><Relationship Id="rId3" Type="http://schemas.openxmlformats.org/officeDocument/2006/relationships/image" Target="../media/image36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89.png"/><Relationship Id="rId67" Type="http://schemas.openxmlformats.org/officeDocument/2006/relationships/image" Target="../media/image97.png"/><Relationship Id="rId20" Type="http://schemas.openxmlformats.org/officeDocument/2006/relationships/image" Target="../media/image35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62" Type="http://schemas.openxmlformats.org/officeDocument/2006/relationships/image" Target="../media/image92.png"/><Relationship Id="rId70" Type="http://schemas.openxmlformats.org/officeDocument/2006/relationships/image" Target="../media/image100.png"/><Relationship Id="rId75" Type="http://schemas.openxmlformats.org/officeDocument/2006/relationships/image" Target="../media/image12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3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57" Type="http://schemas.openxmlformats.org/officeDocument/2006/relationships/image" Target="../media/image87.png"/><Relationship Id="rId10" Type="http://schemas.openxmlformats.org/officeDocument/2006/relationships/image" Target="../media/image42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60" Type="http://schemas.openxmlformats.org/officeDocument/2006/relationships/image" Target="../media/image90.png"/><Relationship Id="rId65" Type="http://schemas.openxmlformats.org/officeDocument/2006/relationships/image" Target="../media/image95.png"/><Relationship Id="rId73" Type="http://schemas.openxmlformats.org/officeDocument/2006/relationships/image" Target="../media/image103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9" Type="http://schemas.openxmlformats.org/officeDocument/2006/relationships/image" Target="../media/image69.png"/><Relationship Id="rId34" Type="http://schemas.openxmlformats.org/officeDocument/2006/relationships/image" Target="../media/image64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7" Type="http://schemas.openxmlformats.org/officeDocument/2006/relationships/image" Target="../media/image39.png"/><Relationship Id="rId71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2.png"/><Relationship Id="rId3" Type="http://schemas.openxmlformats.org/officeDocument/2006/relationships/image" Target="../media/image104.png"/><Relationship Id="rId7" Type="http://schemas.openxmlformats.org/officeDocument/2006/relationships/image" Target="../media/image1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7.pn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5" Type="http://schemas.openxmlformats.org/officeDocument/2006/relationships/image" Target="../media/image114.png"/><Relationship Id="rId10" Type="http://schemas.openxmlformats.org/officeDocument/2006/relationships/image" Target="../media/image17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как код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smtClean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Архитектура </a:t>
            </a:r>
            <a:r>
              <a:rPr lang="ru-RU" sz="1500" dirty="0" err="1" smtClean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микросервисов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smtClean="0"/>
              <a:t>Архитектура системы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/>
          </p:nvPr>
        </p:nvGraphicFramePr>
        <p:xfrm>
          <a:off x="881063" y="2137043"/>
          <a:ext cx="7239000" cy="1389798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Домены предметной области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Взаимодействие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микросервисов</a:t>
                      </a:r>
                      <a:endParaRPr lang="ru-RU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Системные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операции </a:t>
                      </a:r>
                      <a:r>
                        <a:rPr lang="ru-RU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микросервисов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68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smtClean="0"/>
              <a:t>Domain-Driven Design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555674" y="1203325"/>
            <a:ext cx="39448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Архитектуру проекта построена по методологии </a:t>
            </a:r>
            <a:r>
              <a:rPr lang="en-US" dirty="0" smtClean="0"/>
              <a:t>Domain Driven Design.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В результате исследования предметной области, </a:t>
            </a:r>
            <a:r>
              <a:rPr lang="ru-RU" dirty="0" err="1" smtClean="0"/>
              <a:t>сформировалиь</a:t>
            </a:r>
            <a:r>
              <a:rPr lang="ru-RU" dirty="0" smtClean="0"/>
              <a:t> следующие группы доменов: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Домены пользователя – все, что связано с взаимодействием пользователя с системой.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Домены ядра – основные домены проекта системы, обработка архитектурного проекта с формированием архитектурных артефактов.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41" y="1203325"/>
            <a:ext cx="4154596" cy="38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5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 smtClean="0"/>
              <a:t>Домены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630238" y="2246807"/>
            <a:ext cx="7965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Аккаунт – </a:t>
            </a:r>
            <a:r>
              <a:rPr lang="ru-RU" dirty="0"/>
              <a:t>данные личного кабинета </a:t>
            </a:r>
            <a:r>
              <a:rPr lang="ru-RU" dirty="0" smtClean="0"/>
              <a:t>пользователя</a:t>
            </a:r>
            <a:r>
              <a:rPr lang="ru-RU" dirty="0"/>
              <a:t>. Содержит учетную запись </a:t>
            </a:r>
            <a:r>
              <a:rPr lang="ru-RU" dirty="0" smtClean="0"/>
              <a:t>и </a:t>
            </a:r>
            <a:r>
              <a:rPr lang="ru-RU" dirty="0"/>
              <a:t>профиль пользователя.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Уведомление – </a:t>
            </a:r>
            <a:r>
              <a:rPr lang="ru-RU" dirty="0" smtClean="0"/>
              <a:t>уведомления пользователя</a:t>
            </a:r>
            <a:r>
              <a:rPr lang="ru-RU" dirty="0"/>
              <a:t>, </a:t>
            </a:r>
            <a:r>
              <a:rPr lang="ru-RU" dirty="0" smtClean="0"/>
              <a:t>в </a:t>
            </a:r>
            <a:r>
              <a:rPr lang="ru-RU" dirty="0"/>
              <a:t>ЛК или </a:t>
            </a:r>
            <a:r>
              <a:rPr lang="en-US" dirty="0"/>
              <a:t>email.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Проект </a:t>
            </a:r>
            <a:r>
              <a:rPr lang="ru-RU" dirty="0" smtClean="0"/>
              <a:t>– архитектурный проект пользователя, содержит данные </a:t>
            </a:r>
            <a:r>
              <a:rPr lang="ru-RU" dirty="0"/>
              <a:t>описания проекта и манифест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Ревью</a:t>
            </a:r>
            <a:r>
              <a:rPr lang="ru-RU" dirty="0"/>
              <a:t> – данные описания </a:t>
            </a:r>
            <a:r>
              <a:rPr lang="ru-RU" dirty="0" err="1"/>
              <a:t>ревью</a:t>
            </a:r>
            <a:r>
              <a:rPr lang="ru-RU" dirty="0"/>
              <a:t> проекта: </a:t>
            </a:r>
            <a:r>
              <a:rPr lang="ru-RU" dirty="0" err="1" smtClean="0"/>
              <a:t>ревьюер</a:t>
            </a:r>
            <a:r>
              <a:rPr lang="ru-RU" dirty="0" smtClean="0"/>
              <a:t>, </a:t>
            </a:r>
            <a:r>
              <a:rPr lang="ru-RU" dirty="0"/>
              <a:t>замечания, статус  </a:t>
            </a:r>
            <a:r>
              <a:rPr lang="ru-RU" dirty="0" smtClean="0"/>
              <a:t>т.п</a:t>
            </a:r>
            <a:r>
              <a:rPr lang="ru-RU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933" y="1203325"/>
            <a:ext cx="2111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Домены  пользователя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 smtClean="0"/>
              <a:t>Домены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60974" y="1822303"/>
            <a:ext cx="8259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Манифест – декларативное описание архитектуры в виде </a:t>
            </a:r>
            <a:r>
              <a:rPr lang="en-US" dirty="0" err="1" smtClean="0"/>
              <a:t>yaml</a:t>
            </a:r>
            <a:r>
              <a:rPr lang="en-US" dirty="0" smtClean="0"/>
              <a:t> </a:t>
            </a:r>
            <a:r>
              <a:rPr lang="ru-RU" dirty="0" smtClean="0"/>
              <a:t>или </a:t>
            </a:r>
            <a:r>
              <a:rPr lang="en-US" dirty="0" smtClean="0"/>
              <a:t>JSON </a:t>
            </a:r>
            <a:r>
              <a:rPr lang="ru-RU" dirty="0" smtClean="0"/>
              <a:t>файла построенном по определенный  схеме и правилам, так же содержит метаданные проекта.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Артефакт – абстракция домена объекта архитектуры. Реализация артефакта – домен определенного аспекта архитектуры.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 текущей версии системы определены следующие артефакты, генерируемые на основе манифеста: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Документация – документация проекта</a:t>
            </a:r>
            <a:r>
              <a:rPr lang="en-US" dirty="0" smtClean="0"/>
              <a:t> </a:t>
            </a:r>
            <a:r>
              <a:rPr lang="ru-RU" dirty="0" smtClean="0"/>
              <a:t>в формате </a:t>
            </a:r>
            <a:r>
              <a:rPr lang="en-US" dirty="0" smtClean="0"/>
              <a:t>Markdown</a:t>
            </a:r>
            <a:r>
              <a:rPr lang="ru-RU" dirty="0" smtClean="0"/>
              <a:t>.</a:t>
            </a:r>
            <a:endParaRPr lang="en-US" dirty="0" smtClean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dirty="0" smtClean="0"/>
              <a:t>Схема сервисов – </a:t>
            </a:r>
            <a:r>
              <a:rPr lang="en-US" dirty="0" err="1" smtClean="0"/>
              <a:t>plantUML</a:t>
            </a:r>
            <a:r>
              <a:rPr lang="en-US" dirty="0" smtClean="0"/>
              <a:t> </a:t>
            </a:r>
            <a:r>
              <a:rPr lang="ru-RU" dirty="0" smtClean="0"/>
              <a:t>код схемы взаимодействия</a:t>
            </a:r>
            <a:r>
              <a:rPr lang="en-US" dirty="0" smtClean="0"/>
              <a:t> </a:t>
            </a:r>
            <a:r>
              <a:rPr lang="ru-RU" dirty="0" smtClean="0"/>
              <a:t>сервисов.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IDL-</a:t>
            </a:r>
            <a:r>
              <a:rPr lang="en-US" dirty="0" err="1" smtClean="0"/>
              <a:t>openAPI</a:t>
            </a:r>
            <a:r>
              <a:rPr lang="en-US" dirty="0" smtClean="0"/>
              <a:t> – </a:t>
            </a:r>
            <a:r>
              <a:rPr lang="ru-RU" dirty="0" smtClean="0"/>
              <a:t>описание </a:t>
            </a:r>
            <a:r>
              <a:rPr lang="en-US" dirty="0" smtClean="0"/>
              <a:t>API </a:t>
            </a:r>
            <a:r>
              <a:rPr lang="ru-RU" dirty="0" smtClean="0"/>
              <a:t>сервисов, в формате </a:t>
            </a:r>
            <a:r>
              <a:rPr lang="en-US" dirty="0" err="1" smtClean="0"/>
              <a:t>openAPI</a:t>
            </a:r>
            <a:r>
              <a:rPr lang="ru-RU" dirty="0" smtClean="0"/>
              <a:t> 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238" y="1154518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Домены ядра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14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smtClean="0"/>
              <a:t>Сервисы окружения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111348" y="153509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Auth</a:t>
            </a:r>
            <a:r>
              <a:rPr lang="en-US" dirty="0" smtClean="0"/>
              <a:t>-app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11348" y="271459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Gateway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57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err="1" smtClean="0"/>
              <a:t>Микросервисы</a:t>
            </a:r>
            <a:r>
              <a:rPr lang="ru-RU" sz="3400" dirty="0" smtClean="0"/>
              <a:t> </a:t>
            </a:r>
            <a:r>
              <a:rPr lang="ru-RU" sz="3400" dirty="0" smtClean="0"/>
              <a:t>описание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2" y="1203325"/>
            <a:ext cx="6503356" cy="187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5675" y="878674"/>
            <a:ext cx="2622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Управление пользователями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5" y="3256523"/>
            <a:ext cx="6503356" cy="18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err="1" smtClean="0"/>
              <a:t>Микросервисы</a:t>
            </a:r>
            <a:r>
              <a:rPr lang="ru-RU" sz="3400" dirty="0" smtClean="0"/>
              <a:t> </a:t>
            </a:r>
            <a:r>
              <a:rPr lang="ru-RU" sz="3400" dirty="0" smtClean="0"/>
              <a:t>описание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562708" y="878674"/>
            <a:ext cx="2132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Управление проектом 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2" y="1426624"/>
            <a:ext cx="6583680" cy="36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89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 smtClean="0"/>
              <a:t>Взаимодействие икросервисов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150392"/>
            <a:ext cx="6489822" cy="39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smtClean="0"/>
              <a:t>CAP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630238" y="1203325"/>
            <a:ext cx="768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результате распределения </a:t>
            </a:r>
            <a:r>
              <a:rPr lang="ru-RU" dirty="0" err="1" smtClean="0"/>
              <a:t>микросервисов</a:t>
            </a:r>
            <a:r>
              <a:rPr lang="ru-RU" dirty="0" smtClean="0"/>
              <a:t> и на основе нефункциональных требований</a:t>
            </a:r>
          </a:p>
          <a:p>
            <a:r>
              <a:rPr lang="ru-RU" dirty="0" smtClean="0"/>
              <a:t>систему классифицировали следующим образом: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97325" y="2125386"/>
            <a:ext cx="73052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1. Общая система «управление пользователем» классифицирована как </a:t>
            </a:r>
            <a:r>
              <a:rPr lang="en-US" b="1" dirty="0" smtClean="0"/>
              <a:t>AP</a:t>
            </a:r>
            <a:r>
              <a:rPr lang="en-US" dirty="0" smtClean="0"/>
              <a:t> </a:t>
            </a:r>
            <a:r>
              <a:rPr lang="ru-RU" dirty="0" smtClean="0"/>
              <a:t>система,</a:t>
            </a:r>
            <a:br>
              <a:rPr lang="ru-RU" dirty="0" smtClean="0"/>
            </a:br>
            <a:r>
              <a:rPr lang="ru-RU" dirty="0" smtClean="0"/>
              <a:t>т.к. общая доступность сервиса в приоритете.</a:t>
            </a:r>
            <a:br>
              <a:rPr lang="ru-RU" dirty="0" smtClean="0"/>
            </a:br>
            <a:r>
              <a:rPr lang="ru-RU" dirty="0" smtClean="0"/>
              <a:t>В реализации использован паттерн </a:t>
            </a:r>
            <a:r>
              <a:rPr lang="ru-RU" b="1" dirty="0"/>
              <a:t>С</a:t>
            </a:r>
            <a:r>
              <a:rPr lang="en-US" b="1" dirty="0" smtClean="0"/>
              <a:t>QRS </a:t>
            </a:r>
            <a:r>
              <a:rPr lang="ru-RU" dirty="0" smtClean="0"/>
              <a:t>для обеспечения качеств</a:t>
            </a:r>
            <a:br>
              <a:rPr lang="ru-RU" dirty="0" smtClean="0"/>
            </a:br>
            <a:r>
              <a:rPr lang="ru-RU" dirty="0" smtClean="0"/>
              <a:t> доступности и быстродействия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81770" y="3214927"/>
            <a:ext cx="80105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 Ядро системы «управление проектом» классифицирована как </a:t>
            </a:r>
            <a:r>
              <a:rPr lang="ru-RU" b="1" dirty="0"/>
              <a:t>С</a:t>
            </a:r>
            <a:r>
              <a:rPr lang="en-US" b="1" dirty="0" smtClean="0"/>
              <a:t>P </a:t>
            </a:r>
            <a:r>
              <a:rPr lang="ru-RU" dirty="0" smtClean="0"/>
              <a:t>система,</a:t>
            </a:r>
            <a:br>
              <a:rPr lang="ru-RU" dirty="0" smtClean="0"/>
            </a:br>
            <a:r>
              <a:rPr lang="ru-RU" dirty="0" smtClean="0"/>
              <a:t>т.к. сущности ядра, должны быть в максимально консистентном состоянии, для возможности</a:t>
            </a:r>
            <a:br>
              <a:rPr lang="ru-RU" dirty="0" smtClean="0"/>
            </a:br>
            <a:r>
              <a:rPr lang="ru-RU" dirty="0" smtClean="0"/>
              <a:t>в многопользовательском режиме работать с единой версией проекта.</a:t>
            </a:r>
            <a:br>
              <a:rPr lang="ru-RU" dirty="0" smtClean="0"/>
            </a:br>
            <a:r>
              <a:rPr lang="ru-RU" dirty="0"/>
              <a:t>В реализации использован паттерн </a:t>
            </a:r>
            <a:r>
              <a:rPr lang="en-US" b="1" dirty="0" smtClean="0"/>
              <a:t>SAGA </a:t>
            </a:r>
            <a:r>
              <a:rPr lang="ru-RU" dirty="0"/>
              <a:t>для </a:t>
            </a:r>
            <a:r>
              <a:rPr lang="ru-RU" dirty="0" smtClean="0"/>
              <a:t>обеспечения </a:t>
            </a:r>
            <a:r>
              <a:rPr lang="ru-RU" dirty="0" err="1" smtClean="0"/>
              <a:t>консистентности</a:t>
            </a:r>
            <a:r>
              <a:rPr lang="ru-RU" dirty="0" smtClean="0"/>
              <a:t> ядра системы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057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smtClean="0"/>
              <a:t>Инфраструктура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93602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" sz="3000" dirty="0" smtClean="0"/>
              <a:t>Архитектура как код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Овчинников Александр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Тимлид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разработки ДИТ г. Москвы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2118799"/>
            <a:ext cx="2349899" cy="23552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smtClean="0"/>
              <a:t>CAP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630238" y="1203325"/>
            <a:ext cx="768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результате распределения </a:t>
            </a:r>
            <a:r>
              <a:rPr lang="ru-RU" dirty="0" err="1" smtClean="0"/>
              <a:t>микросервисов</a:t>
            </a:r>
            <a:r>
              <a:rPr lang="ru-RU" dirty="0" smtClean="0"/>
              <a:t> и на основе нефункциональных требований</a:t>
            </a:r>
          </a:p>
          <a:p>
            <a:r>
              <a:rPr lang="ru-RU" dirty="0" smtClean="0"/>
              <a:t>систему классифицировали следующим образом: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97325" y="2125386"/>
            <a:ext cx="73052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1. Общая система «управление пользователем» классифицирована как </a:t>
            </a:r>
            <a:r>
              <a:rPr lang="en-US" b="1" dirty="0" smtClean="0"/>
              <a:t>AP</a:t>
            </a:r>
            <a:r>
              <a:rPr lang="en-US" dirty="0" smtClean="0"/>
              <a:t> </a:t>
            </a:r>
            <a:r>
              <a:rPr lang="ru-RU" dirty="0" smtClean="0"/>
              <a:t>система,</a:t>
            </a:r>
            <a:br>
              <a:rPr lang="ru-RU" dirty="0" smtClean="0"/>
            </a:br>
            <a:r>
              <a:rPr lang="ru-RU" dirty="0" smtClean="0"/>
              <a:t>т.к. общая доступность сервиса в приоритете.</a:t>
            </a:r>
            <a:br>
              <a:rPr lang="ru-RU" dirty="0" smtClean="0"/>
            </a:br>
            <a:r>
              <a:rPr lang="ru-RU" dirty="0" smtClean="0"/>
              <a:t>В реализации использован паттерн </a:t>
            </a:r>
            <a:r>
              <a:rPr lang="ru-RU" b="1" dirty="0"/>
              <a:t>С</a:t>
            </a:r>
            <a:r>
              <a:rPr lang="en-US" b="1" dirty="0" smtClean="0"/>
              <a:t>QRS </a:t>
            </a:r>
            <a:r>
              <a:rPr lang="ru-RU" dirty="0" smtClean="0"/>
              <a:t>для обеспечения качеств</a:t>
            </a:r>
            <a:br>
              <a:rPr lang="ru-RU" dirty="0" smtClean="0"/>
            </a:br>
            <a:r>
              <a:rPr lang="ru-RU" dirty="0" smtClean="0"/>
              <a:t> доступности и быстродействия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81770" y="3214927"/>
            <a:ext cx="80105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 Ядро системы «управление проектом» классифицирована как </a:t>
            </a:r>
            <a:r>
              <a:rPr lang="ru-RU" b="1" dirty="0"/>
              <a:t>С</a:t>
            </a:r>
            <a:r>
              <a:rPr lang="en-US" b="1" dirty="0" smtClean="0"/>
              <a:t>P </a:t>
            </a:r>
            <a:r>
              <a:rPr lang="ru-RU" dirty="0" smtClean="0"/>
              <a:t>система,</a:t>
            </a:r>
            <a:br>
              <a:rPr lang="ru-RU" dirty="0" smtClean="0"/>
            </a:br>
            <a:r>
              <a:rPr lang="ru-RU" dirty="0" smtClean="0"/>
              <a:t>т.к. сущности ядра, должны быть в максимально консистентном состоянии, для возможности</a:t>
            </a:r>
            <a:br>
              <a:rPr lang="ru-RU" dirty="0" smtClean="0"/>
            </a:br>
            <a:r>
              <a:rPr lang="ru-RU" dirty="0" smtClean="0"/>
              <a:t>в многопользовательском режиме работать с единой версией проекта.</a:t>
            </a:r>
            <a:br>
              <a:rPr lang="ru-RU" dirty="0" smtClean="0"/>
            </a:br>
            <a:r>
              <a:rPr lang="ru-RU" dirty="0"/>
              <a:t>В реализации использован паттерн </a:t>
            </a:r>
            <a:r>
              <a:rPr lang="en-US" b="1" dirty="0" smtClean="0"/>
              <a:t>SAGA </a:t>
            </a:r>
            <a:r>
              <a:rPr lang="ru-RU" dirty="0"/>
              <a:t>для </a:t>
            </a:r>
            <a:r>
              <a:rPr lang="ru-RU" dirty="0" smtClean="0"/>
              <a:t>обеспечения </a:t>
            </a:r>
            <a:r>
              <a:rPr lang="ru-RU" dirty="0" err="1" smtClean="0"/>
              <a:t>консистентности</a:t>
            </a:r>
            <a:r>
              <a:rPr lang="ru-RU" dirty="0" smtClean="0"/>
              <a:t> ядра системы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44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7512" y="101077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43861" y="1444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56561" y="1877830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предметной области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56561" y="371358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H="1" flipV="1">
            <a:off x="1137511" y="1198874"/>
            <a:ext cx="6349" cy="433528"/>
          </a:xfrm>
          <a:prstGeom prst="bentConnector3">
            <a:avLst>
              <a:gd name="adj1" fmla="val -3600567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23" idx="1"/>
            <a:endCxn id="406" idx="1"/>
          </p:cNvCxnSpPr>
          <p:nvPr/>
        </p:nvCxnSpPr>
        <p:spPr>
          <a:xfrm rot="10800000" flipV="1">
            <a:off x="1137511" y="4370188"/>
            <a:ext cx="6350" cy="472025"/>
          </a:xfrm>
          <a:prstGeom prst="bentConnector3">
            <a:avLst>
              <a:gd name="adj1" fmla="val 37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7511" y="465411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99;p95"/>
          <p:cNvSpPr/>
          <p:nvPr/>
        </p:nvSpPr>
        <p:spPr>
          <a:xfrm>
            <a:off x="1156561" y="2342070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Функциональность и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user-story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99;p95"/>
          <p:cNvSpPr/>
          <p:nvPr/>
        </p:nvSpPr>
        <p:spPr>
          <a:xfrm>
            <a:off x="1143861" y="2764733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рхитектура системы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401;p95"/>
          <p:cNvSpPr/>
          <p:nvPr/>
        </p:nvSpPr>
        <p:spPr>
          <a:xfrm>
            <a:off x="1143861" y="4182089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405;p95"/>
          <p:cNvCxnSpPr>
            <a:stCxn id="401" idx="1"/>
            <a:endCxn id="23" idx="1"/>
          </p:cNvCxnSpPr>
          <p:nvPr/>
        </p:nvCxnSpPr>
        <p:spPr>
          <a:xfrm rot="10800000" flipV="1">
            <a:off x="1143861" y="3901683"/>
            <a:ext cx="12700" cy="468505"/>
          </a:xfrm>
          <a:prstGeom prst="bentConnector3">
            <a:avLst>
              <a:gd name="adj1" fmla="val 19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" name="Google Shape;405;p95"/>
          <p:cNvCxnSpPr>
            <a:stCxn id="12" idx="1"/>
            <a:endCxn id="19" idx="1"/>
          </p:cNvCxnSpPr>
          <p:nvPr/>
        </p:nvCxnSpPr>
        <p:spPr>
          <a:xfrm rot="10800000" flipV="1">
            <a:off x="1143861" y="2530169"/>
            <a:ext cx="12700" cy="422663"/>
          </a:xfrm>
          <a:prstGeom prst="bentConnector3">
            <a:avLst>
              <a:gd name="adj1" fmla="val 19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" name="Google Shape;405;p95"/>
          <p:cNvCxnSpPr>
            <a:stCxn id="400" idx="1"/>
            <a:endCxn id="12" idx="1"/>
          </p:cNvCxnSpPr>
          <p:nvPr/>
        </p:nvCxnSpPr>
        <p:spPr>
          <a:xfrm rot="10800000" flipV="1">
            <a:off x="1156561" y="2065930"/>
            <a:ext cx="12700" cy="46424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1" name="Google Shape;405;p95"/>
          <p:cNvCxnSpPr>
            <a:stCxn id="399" idx="1"/>
            <a:endCxn id="400" idx="1"/>
          </p:cNvCxnSpPr>
          <p:nvPr/>
        </p:nvCxnSpPr>
        <p:spPr>
          <a:xfrm rot="10800000" flipH="1" flipV="1">
            <a:off x="1143861" y="1632402"/>
            <a:ext cx="12700" cy="433528"/>
          </a:xfrm>
          <a:prstGeom prst="bentConnector3">
            <a:avLst>
              <a:gd name="adj1" fmla="val -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" name="Google Shape;399;p95"/>
          <p:cNvSpPr/>
          <p:nvPr/>
        </p:nvSpPr>
        <p:spPr>
          <a:xfrm>
            <a:off x="1156561" y="3224027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Инфраструктура системы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" name="Google Shape;405;p95"/>
          <p:cNvCxnSpPr>
            <a:stCxn id="19" idx="1"/>
            <a:endCxn id="50" idx="1"/>
          </p:cNvCxnSpPr>
          <p:nvPr/>
        </p:nvCxnSpPr>
        <p:spPr>
          <a:xfrm rot="10800000" flipH="1" flipV="1">
            <a:off x="1143861" y="2952833"/>
            <a:ext cx="12700" cy="459294"/>
          </a:xfrm>
          <a:prstGeom prst="bentConnector3">
            <a:avLst>
              <a:gd name="adj1" fmla="val -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" name="Google Shape;405;p95"/>
          <p:cNvCxnSpPr>
            <a:stCxn id="50" idx="1"/>
            <a:endCxn id="401" idx="1"/>
          </p:cNvCxnSpPr>
          <p:nvPr/>
        </p:nvCxnSpPr>
        <p:spPr>
          <a:xfrm rot="10800000" flipV="1">
            <a:off x="1156561" y="3412126"/>
            <a:ext cx="12700" cy="48955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374625047"/>
              </p:ext>
            </p:extLst>
          </p:nvPr>
        </p:nvGraphicFramePr>
        <p:xfrm>
          <a:off x="1118382" y="1805351"/>
          <a:ext cx="7055033" cy="592821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476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 стек технологий</a:t>
                      </a:r>
                      <a:endParaRPr lang="ru" sz="1400" b="0" i="0" u="none" strike="noStrike" cap="none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Исследовать предметную область</a:t>
                      </a:r>
                      <a:endParaRPr lang="ru" sz="1400" b="0" i="0" u="none" strike="noStrike" cap="none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 ть </a:t>
                      </a: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функциональность и пользовательские сценарии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Сформировать нефункциональные требования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архитектуру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</a:t>
                      </a: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сервисов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сервис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сервис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метрик на основе тестирования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19250" y="97798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Реализация сервиса работы с проектами архитектуры </a:t>
            </a:r>
            <a:r>
              <a:rPr lang="ru-RU" sz="1500" dirty="0" err="1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микросервисов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в виде формализованного описания архитектуры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6523150" cy="347058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844970823"/>
              </p:ext>
            </p:extLst>
          </p:nvPr>
        </p:nvGraphicFramePr>
        <p:xfrm>
          <a:off x="917331" y="962274"/>
          <a:ext cx="7239000" cy="2470245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0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Стек реализации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 22,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spring-boot 3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0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15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Оркестрация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minikube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0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Метрики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prometheuth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0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6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Проектирование 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archimate</a:t>
                      </a:r>
                      <a:endParaRPr lang="ru-RU" sz="1600" b="0" i="0" u="none" strike="noStrike" cap="none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821213"/>
            <a:ext cx="8520600" cy="613692"/>
          </a:xfrm>
        </p:spPr>
        <p:txBody>
          <a:bodyPr/>
          <a:lstStyle/>
          <a:p>
            <a:r>
              <a:rPr lang="ru-RU" dirty="0" smtClean="0"/>
              <a:t>Предметная область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Описание области действия сервиса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>
          <a:xfrm>
            <a:off x="630238" y="1447113"/>
            <a:ext cx="5856300" cy="1380000"/>
          </a:xfrm>
        </p:spPr>
        <p:txBody>
          <a:bodyPr>
            <a:normAutofit fontScale="55000" lnSpcReduction="20000"/>
          </a:bodyPr>
          <a:lstStyle/>
          <a:p>
            <a:r>
              <a:rPr lang="ru-RU" sz="1200" dirty="0" smtClean="0"/>
              <a:t>В современном мире проектирования архитектуры ПО используется различные инструменты, технологии, паттерны, которые позволяют описать тот или иной аспект архитектуры: </a:t>
            </a:r>
            <a:r>
              <a:rPr lang="en-US" sz="1200" dirty="0" smtClean="0"/>
              <a:t>API, </a:t>
            </a:r>
            <a:r>
              <a:rPr lang="ru-RU" sz="1200" dirty="0" smtClean="0"/>
              <a:t>связи, зависимости, домены предметной области</a:t>
            </a:r>
            <a:r>
              <a:rPr lang="en-US" sz="1200" dirty="0"/>
              <a:t>,</a:t>
            </a:r>
            <a:r>
              <a:rPr lang="ru-RU" sz="1200" dirty="0" smtClean="0"/>
              <a:t> инфраструктуру, окружение и т.п. </a:t>
            </a:r>
            <a:br>
              <a:rPr lang="ru-RU" sz="1200" dirty="0" smtClean="0"/>
            </a:br>
            <a:r>
              <a:rPr lang="ru-RU" sz="1200" dirty="0" smtClean="0"/>
              <a:t>Т.к. все эти артефакты архитектуры имеют, зачастую логически формализованное представление, но как правило, эта формализация не дает возможности отследить связи и зависимости между этими артефактами, например, инфраструктура и домены предметной области. То идея создать какой-то </a:t>
            </a:r>
            <a:r>
              <a:rPr lang="ru-RU" sz="1200" dirty="0"/>
              <a:t>код, по типу манифеста </a:t>
            </a:r>
          </a:p>
          <a:p>
            <a:r>
              <a:rPr lang="ru-RU" sz="1200" dirty="0" smtClean="0"/>
              <a:t> который бы в декларативном стиле описывал архитектуру, выглядит логичным и востребованным.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ru-RU" sz="1200" dirty="0" smtClean="0"/>
              <a:t>С помощью такого манифеста, появляются возможности:</a:t>
            </a:r>
          </a:p>
          <a:p>
            <a:endParaRPr lang="ru-RU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Генерировать, сами архитектурные артефакты: схемы взаимодействия, </a:t>
            </a:r>
            <a:r>
              <a:rPr lang="en-US" sz="1200" dirty="0" smtClean="0"/>
              <a:t>IDL-API,</a:t>
            </a:r>
            <a:r>
              <a:rPr lang="ru-RU" sz="1200" dirty="0" smtClean="0"/>
              <a:t> описание </a:t>
            </a:r>
            <a:r>
              <a:rPr lang="ru-RU" sz="1200" dirty="0" err="1" smtClean="0"/>
              <a:t>репозиториев</a:t>
            </a:r>
            <a:r>
              <a:rPr lang="ru-RU" sz="1200" dirty="0" smtClean="0"/>
              <a:t> (</a:t>
            </a:r>
            <a:r>
              <a:rPr lang="en-US" sz="1200" dirty="0" smtClean="0"/>
              <a:t>markdown</a:t>
            </a:r>
            <a:r>
              <a:rPr lang="ru-RU" sz="1200" dirty="0" smtClean="0"/>
              <a:t>), манифесты </a:t>
            </a:r>
            <a:r>
              <a:rPr lang="ru-RU" sz="1200" dirty="0" err="1" smtClean="0"/>
              <a:t>кубернетес</a:t>
            </a:r>
            <a:r>
              <a:rPr lang="ru-RU" sz="1200" dirty="0" smtClean="0"/>
              <a:t> и т.п</a:t>
            </a:r>
            <a:r>
              <a:rPr lang="ru-RU" sz="1200" dirty="0"/>
              <a:t>.</a:t>
            </a:r>
            <a:r>
              <a:rPr lang="ru-RU" sz="1200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 Проводить анализ, тестирование, встраивание в </a:t>
            </a:r>
            <a:r>
              <a:rPr lang="en-US" sz="1200" dirty="0" smtClean="0"/>
              <a:t>CI\CD</a:t>
            </a:r>
            <a:r>
              <a:rPr lang="ru-RU" sz="1200" dirty="0" smtClean="0"/>
              <a:t> архитектуры, на основе правил, выявлять узкие места и полноту проработки архитектуры.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Автоматизировать создание </a:t>
            </a:r>
            <a:r>
              <a:rPr lang="ru-RU" sz="1200" dirty="0" err="1" smtClean="0"/>
              <a:t>скрптов</a:t>
            </a:r>
            <a:r>
              <a:rPr lang="ru-RU" sz="1200" dirty="0" smtClean="0"/>
              <a:t> миграций данных и шаблонов кода самих </a:t>
            </a:r>
            <a:r>
              <a:rPr lang="ru-RU" sz="1200" dirty="0" err="1" smtClean="0"/>
              <a:t>микросервисов</a:t>
            </a:r>
            <a:r>
              <a:rPr lang="ru-RU" sz="1200" dirty="0" smtClean="0"/>
              <a:t>. </a:t>
            </a:r>
            <a:endParaRPr lang="ru-RU" sz="1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2" y="3091604"/>
            <a:ext cx="1766549" cy="20518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66" y="2897944"/>
            <a:ext cx="1920510" cy="216818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20" y="4117552"/>
            <a:ext cx="3462397" cy="95605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51" y="2692535"/>
            <a:ext cx="1258428" cy="1289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387" y="1763950"/>
            <a:ext cx="1818907" cy="14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76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Фунциональность</a:t>
            </a:r>
            <a:endParaRPr sz="3000" dirty="0"/>
          </a:p>
        </p:txBody>
      </p:sp>
      <p:sp>
        <p:nvSpPr>
          <p:cNvPr id="433" name="Google Shape;433;p98"/>
          <p:cNvSpPr txBox="1"/>
          <p:nvPr/>
        </p:nvSpPr>
        <p:spPr>
          <a:xfrm>
            <a:off x="630238" y="934196"/>
            <a:ext cx="416992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" sz="1200" b="1" dirty="0" smtClean="0">
                <a:latin typeface="Roboto"/>
                <a:ea typeface="Roboto"/>
                <a:cs typeface="Roboto"/>
                <a:sym typeface="Roboto"/>
              </a:rPr>
              <a:t>Управление пользователя</a:t>
            </a:r>
            <a:r>
              <a:rPr lang="ru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3147" y="137008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58129" y="1290634"/>
            <a:ext cx="39453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егистрация/авторизация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пользователя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 профилем 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азначение ролей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 аудитом пользователя</a:t>
            </a:r>
            <a:endParaRPr lang="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52942" y="3068381"/>
            <a:ext cx="293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Упраление проектом пользователя</a:t>
            </a:r>
            <a:endParaRPr lang="ru-RU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960" y="3411969"/>
            <a:ext cx="36679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Создание/редактирование проекта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Добавление пользователей в проект 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Ревью проекта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Назначение ревьюера</a:t>
            </a:r>
            <a:endParaRPr lang="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120992" y="977839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Обработка манифеста проекта</a:t>
            </a:r>
            <a:endParaRPr lang="ru-RU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201331" y="1284020"/>
            <a:ext cx="38379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Создание/редактирование манифеста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документации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PlantUML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IDL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openapi</a:t>
            </a:r>
            <a:endParaRPr lang="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104436" y="3068381"/>
            <a:ext cx="2329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Дополнительные функции 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184775" y="3345380"/>
            <a:ext cx="33409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Создание/отправка уведомлений</a:t>
            </a:r>
            <a:b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почту и в ЛК 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Аудит действий пользователя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User-story</a:t>
            </a:r>
            <a:endParaRPr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2493147" y="137008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878674"/>
            <a:ext cx="8136801" cy="36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9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smtClean="0"/>
              <a:t>Нефункциональные требования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3" name="Google Shape;439;p99"/>
          <p:cNvGraphicFramePr/>
          <p:nvPr>
            <p:extLst>
              <p:ext uri="{D42A27DB-BD31-4B8C-83A1-F6EECF244321}">
                <p14:modId xmlns:p14="http://schemas.microsoft.com/office/powerpoint/2010/main" val="286727332"/>
              </p:ext>
            </p:extLst>
          </p:nvPr>
        </p:nvGraphicFramePr>
        <p:xfrm>
          <a:off x="630238" y="1726544"/>
          <a:ext cx="7239000" cy="347467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0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Доступность – доступ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 сервису должен быть постоянным.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SLO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99%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Модифицируемость –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изменения по требованиям пользователей планируется достаточно часто, особенно ядра системы.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SLO: 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добавление ФТ – 2 ч\ч, изменение ФТ – 10 ч\ч</a:t>
                      </a:r>
                      <a:endParaRPr lang="ru-RU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0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Консистентность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данные обработки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проекта (ядра системы), должны быть всегда в согласованном состоянии.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6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Производительность –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SLO: latency-100ms, rps-150, error rate-5%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72018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30238" y="1203325"/>
            <a:ext cx="8074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результате исследования предметной области и пользовательских сценариев, определены</a:t>
            </a:r>
          </a:p>
          <a:p>
            <a:r>
              <a:rPr lang="ru-RU" dirty="0"/>
              <a:t>к</a:t>
            </a:r>
            <a:r>
              <a:rPr lang="ru-RU" dirty="0" smtClean="0"/>
              <a:t>лючевые нефункциональные требования 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01068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2864</Words>
  <Application>Microsoft Office PowerPoint</Application>
  <PresentationFormat>Экран (16:9)</PresentationFormat>
  <Paragraphs>442</Paragraphs>
  <Slides>62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62</vt:i4>
      </vt:variant>
    </vt:vector>
  </HeadingPairs>
  <TitlesOfParts>
    <vt:vector size="73" baseType="lpstr">
      <vt:lpstr>Roboto Medium</vt:lpstr>
      <vt:lpstr>Arial</vt:lpstr>
      <vt:lpstr>Courier New</vt:lpstr>
      <vt:lpstr>Trebuchet MS</vt:lpstr>
      <vt:lpstr>Roboto</vt:lpstr>
      <vt:lpstr>Calibri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Защита проекта Тема: Архитектура как код   </vt:lpstr>
      <vt:lpstr>План защиты</vt:lpstr>
      <vt:lpstr>Презентация PowerPoint</vt:lpstr>
      <vt:lpstr>Какие технологии использовались </vt:lpstr>
      <vt:lpstr>Предметная область</vt:lpstr>
      <vt:lpstr>Фунциональность</vt:lpstr>
      <vt:lpstr>User-story</vt:lpstr>
      <vt:lpstr>Нефункциональные требования </vt:lpstr>
      <vt:lpstr>Архитектура системы </vt:lpstr>
      <vt:lpstr>Domain-Driven Design </vt:lpstr>
      <vt:lpstr>Домены </vt:lpstr>
      <vt:lpstr>Домены </vt:lpstr>
      <vt:lpstr>Сервисы окружения </vt:lpstr>
      <vt:lpstr>Микросервисы описание </vt:lpstr>
      <vt:lpstr>Микросервисы описание </vt:lpstr>
      <vt:lpstr>Взаимодействие икросервисов </vt:lpstr>
      <vt:lpstr>CAP </vt:lpstr>
      <vt:lpstr>Инфраструктура </vt:lpstr>
      <vt:lpstr>CAP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alexov</dc:creator>
  <cp:lastModifiedBy>user</cp:lastModifiedBy>
  <cp:revision>45</cp:revision>
  <dcterms:modified xsi:type="dcterms:W3CDTF">2025-01-13T14:11:00Z</dcterms:modified>
</cp:coreProperties>
</file>